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5"/>
  </p:notesMasterIdLst>
  <p:sldIdLst>
    <p:sldId id="256" r:id="rId2"/>
    <p:sldId id="257" r:id="rId3"/>
    <p:sldId id="258" r:id="rId4"/>
    <p:sldId id="324" r:id="rId5"/>
    <p:sldId id="292" r:id="rId6"/>
    <p:sldId id="293" r:id="rId7"/>
    <p:sldId id="294" r:id="rId8"/>
    <p:sldId id="295" r:id="rId9"/>
    <p:sldId id="296" r:id="rId10"/>
    <p:sldId id="315" r:id="rId11"/>
    <p:sldId id="320" r:id="rId12"/>
    <p:sldId id="32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3" r:id="rId22"/>
    <p:sldId id="314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89" r:id="rId31"/>
    <p:sldId id="298" r:id="rId32"/>
    <p:sldId id="290" r:id="rId33"/>
    <p:sldId id="279" r:id="rId34"/>
    <p:sldId id="316" r:id="rId35"/>
    <p:sldId id="299" r:id="rId36"/>
    <p:sldId id="300" r:id="rId37"/>
    <p:sldId id="301" r:id="rId38"/>
    <p:sldId id="269" r:id="rId39"/>
    <p:sldId id="317" r:id="rId40"/>
    <p:sldId id="319" r:id="rId41"/>
    <p:sldId id="322" r:id="rId42"/>
    <p:sldId id="323" r:id="rId43"/>
    <p:sldId id="318" r:id="rId44"/>
  </p:sldIdLst>
  <p:sldSz cx="9144000" cy="5143500" type="screen16x9"/>
  <p:notesSz cx="6858000" cy="9144000"/>
  <p:embeddedFontLst>
    <p:embeddedFont>
      <p:font typeface="Segoe UI Light" panose="020B0502040204020203" pitchFamily="34" charset="0"/>
      <p:regular r:id="rId46"/>
      <p: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 Medium" panose="020B060402020202020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Roboto Light" panose="020B0604020202020204" charset="0"/>
      <p:regular r:id="rId64"/>
      <p:bold r:id="rId65"/>
      <p:italic r:id="rId66"/>
      <p:boldItalic r:id="rId67"/>
    </p:embeddedFont>
    <p:embeddedFont>
      <p:font typeface="Segoe UI Semilight" panose="020B0402040204020203" pitchFamily="34" charset="0"/>
      <p:regular r:id="rId68"/>
      <p:italic r:id="rId69"/>
    </p:embeddedFont>
    <p:embeddedFont>
      <p:font typeface="Mangal" panose="02040503050203030202" pitchFamily="18" charset="0"/>
      <p:regular r:id="rId70"/>
    </p:embeddedFont>
    <p:embeddedFont>
      <p:font typeface="Segoe UI Semibold" panose="020B0702040204020203" pitchFamily="34" charset="0"/>
      <p:bold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icio" id="{58ED50E1-3B20-4228-889D-36DDA6466407}">
          <p14:sldIdLst>
            <p14:sldId id="256"/>
            <p14:sldId id="257"/>
            <p14:sldId id="258"/>
            <p14:sldId id="324"/>
          </p14:sldIdLst>
        </p14:section>
        <p14:section name="Novedades generales" id="{7FC5B8BC-AC8F-4B82-B422-28CB3C4B4B42}">
          <p14:sldIdLst>
            <p14:sldId id="292"/>
            <p14:sldId id="293"/>
          </p14:sldIdLst>
        </p14:section>
        <p14:section name="Mobile" id="{95E1A358-1CCA-4E9B-87CE-FD9150777C61}">
          <p14:sldIdLst>
            <p14:sldId id="294"/>
            <p14:sldId id="295"/>
          </p14:sldIdLst>
        </p14:section>
        <p14:section name="Net Embedding" id="{588030CE-3AE9-4B85-B1C1-58CD1A5E18CA}">
          <p14:sldIdLst>
            <p14:sldId id="296"/>
            <p14:sldId id="315"/>
          </p14:sldIdLst>
        </p14:section>
        <p14:section name="Xamarin.Forms Native Forms" id="{FDDD0F7A-5CBC-4FF3-8269-280794927E80}">
          <p14:sldIdLst>
            <p14:sldId id="320"/>
            <p14:sldId id="321"/>
          </p14:sldIdLst>
        </p14:section>
        <p14:section name="Live Player" id="{972C5D82-BA96-4BD1-B04E-B154FEBDACEB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3"/>
            <p14:sldId id="314"/>
          </p14:sldIdLst>
        </p14:section>
        <p14:section name="App Center" id="{A42E83D5-3CD4-478C-9AD2-A9AC7BCD088B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89"/>
            <p14:sldId id="298"/>
            <p14:sldId id="290"/>
            <p14:sldId id="279"/>
            <p14:sldId id="316"/>
          </p14:sldIdLst>
        </p14:section>
        <p14:section name="XAML Standard" id="{DC29DB59-86EC-4ED1-8F79-247F9A03C753}">
          <p14:sldIdLst>
            <p14:sldId id="299"/>
            <p14:sldId id="300"/>
            <p14:sldId id="301"/>
            <p14:sldId id="269"/>
            <p14:sldId id="317"/>
          </p14:sldIdLst>
        </p14:section>
        <p14:section name="Otras novedades" id="{9395F319-ABBB-4F32-9DD9-81FB01DEEFC5}">
          <p14:sldIdLst>
            <p14:sldId id="319"/>
            <p14:sldId id="322"/>
            <p14:sldId id="323"/>
          </p14:sldIdLst>
        </p14:section>
        <p14:section name="P&amp;R" id="{098F8BD1-F9F1-4FB3-8F53-AF2032FCF546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89" d="100"/>
          <a:sy n="89" d="100"/>
        </p:scale>
        <p:origin x="12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63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11/26/2017 12:40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our best-known</a:t>
            </a:r>
            <a:r>
              <a:rPr lang="en-US" baseline="0" dirty="0"/>
              <a:t> contribution to open source -- though, frankly, we’d like to get the message out to more people that it *is* open source </a:t>
            </a:r>
            <a:r>
              <a:rPr lang="mr-IN" baseline="0" dirty="0"/>
              <a:t>–</a:t>
            </a:r>
            <a:r>
              <a:rPr lang="en-US" baseline="0" dirty="0"/>
              <a:t> is .NET.</a:t>
            </a:r>
          </a:p>
          <a:p>
            <a:endParaRPr lang="en-US" dirty="0"/>
          </a:p>
          <a:p>
            <a:r>
              <a:rPr lang="en-US" dirty="0"/>
              <a:t>.NET is growing rapidly, we have 4M active developers. We get about 450K new developers/Month and we see a 15% growth in Community PR’s </a:t>
            </a:r>
            <a:r>
              <a:rPr lang="en-US" dirty="0" err="1"/>
              <a:t>MoM</a:t>
            </a:r>
            <a:r>
              <a:rPr lang="en-US" dirty="0"/>
              <a:t>. </a:t>
            </a:r>
          </a:p>
          <a:p>
            <a:pPr>
              <a:lnSpc>
                <a:spcPct val="100000"/>
              </a:lnSpc>
              <a:spcBef>
                <a:spcPts val="1368"/>
              </a:spcBef>
            </a:pPr>
            <a:endParaRPr lang="en-US" sz="900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11/26/2017 12:40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064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892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https://docs.microsoft.com/en-us/dotnet/standard/net-standard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34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039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8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DFBB0-E7F5-4DF5-8A01-DDEBDF1A65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3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2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80215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DFBB0-E7F5-4DF5-8A01-DDEBDF1A65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1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1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552388"/>
            <a:ext cx="8063485" cy="202148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176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4" y="4760803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0" y="4760805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0" y="891883"/>
            <a:ext cx="5826763" cy="170441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6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0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4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8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93628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24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3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58" indent="0">
              <a:buNone/>
              <a:defRPr/>
            </a:lvl3pPr>
            <a:lvl4pPr marL="336114" indent="0">
              <a:buNone/>
              <a:defRPr/>
            </a:lvl4pPr>
            <a:lvl5pPr marL="50417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4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6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0741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780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Connect();</a:t>
            </a:r>
            <a:b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</a:b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Novedades Xamarin</a:t>
            </a:r>
            <a:endParaRPr lang="en" sz="3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 Embedding</a:t>
            </a:r>
          </a:p>
        </p:txBody>
      </p:sp>
    </p:spTree>
    <p:extLst>
      <p:ext uri="{BB962C8B-B14F-4D97-AF65-F5344CB8AC3E}">
        <p14:creationId xmlns:p14="http://schemas.microsoft.com/office/powerpoint/2010/main" val="23777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Xamarin.Forms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Forms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s-ES" sz="2800" dirty="0"/>
              <a:t>Con </a:t>
            </a:r>
            <a:r>
              <a:rPr lang="es-ES" sz="2800" b="1" dirty="0" err="1"/>
              <a:t>Native</a:t>
            </a:r>
            <a:r>
              <a:rPr lang="es-ES" sz="2800" b="1" dirty="0"/>
              <a:t> </a:t>
            </a:r>
            <a:r>
              <a:rPr lang="es-ES" sz="2800" b="1" dirty="0" err="1"/>
              <a:t>Forms</a:t>
            </a:r>
            <a:r>
              <a:rPr lang="es-ES" sz="2800" dirty="0"/>
              <a:t>, se pueden utilizar páginas XAML en aplicaciones Xamarin para iOS y Android junto con Storyboards y Android </a:t>
            </a:r>
            <a:r>
              <a:rPr lang="es-ES" sz="2800" dirty="0" err="1"/>
              <a:t>XMLs</a:t>
            </a:r>
            <a:r>
              <a:rPr lang="es-ES" sz="28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7558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Tiempos</a:t>
            </a:r>
            <a:r>
              <a:rPr lang="en-US" sz="400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4000" i="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arranque</a:t>
            </a:r>
            <a:endParaRPr lang="en-US" sz="4000" i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3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Cargar</a:t>
            </a:r>
            <a:r>
              <a:rPr lang="en-US" dirty="0"/>
              <a:t> la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n-US" sz="2400" dirty="0"/>
              <a:t>Para </a:t>
            </a:r>
            <a:r>
              <a:rPr lang="en-US" sz="2400" dirty="0" err="1"/>
              <a:t>desplegar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solución</a:t>
            </a:r>
            <a:r>
              <a:rPr lang="en-US" sz="2400" dirty="0"/>
              <a:t> </a:t>
            </a:r>
            <a:r>
              <a:rPr lang="en-US" sz="2400" dirty="0" err="1"/>
              <a:t>móvil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dispositivo</a:t>
            </a:r>
            <a:r>
              <a:rPr lang="en-US" sz="2400" dirty="0"/>
              <a:t> </a:t>
            </a:r>
            <a:r>
              <a:rPr lang="en-US" sz="2400" dirty="0" err="1"/>
              <a:t>necesitamos</a:t>
            </a:r>
            <a:r>
              <a:rPr lang="en-US" sz="2400" dirty="0"/>
              <a:t>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b="1" dirty="0"/>
              <a:t>IOS</a:t>
            </a:r>
            <a:r>
              <a:rPr lang="en-US" sz="2400" dirty="0"/>
              <a:t> </a:t>
            </a:r>
            <a:r>
              <a:rPr lang="en-US" sz="2400" dirty="0" err="1"/>
              <a:t>necesitamos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conexión</a:t>
            </a:r>
            <a:r>
              <a:rPr lang="en-US" sz="2400" dirty="0"/>
              <a:t> con Mac Host para </a:t>
            </a:r>
            <a:r>
              <a:rPr lang="en-US" sz="2400" dirty="0" err="1"/>
              <a:t>compilar</a:t>
            </a:r>
            <a:r>
              <a:rPr lang="en-US" sz="2400" dirty="0"/>
              <a:t> y </a:t>
            </a:r>
            <a:r>
              <a:rPr lang="en-US" sz="2400" dirty="0" err="1"/>
              <a:t>desplegar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dispositivo</a:t>
            </a:r>
            <a:r>
              <a:rPr lang="en-US" sz="2400" dirty="0"/>
              <a:t> o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simulador</a:t>
            </a:r>
            <a:r>
              <a:rPr lang="en-US" sz="2400" dirty="0"/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400" b="1" dirty="0"/>
              <a:t>Android</a:t>
            </a:r>
            <a:r>
              <a:rPr lang="en-US" sz="2400" dirty="0"/>
              <a:t> require </a:t>
            </a:r>
            <a:r>
              <a:rPr lang="en-US" sz="2400" dirty="0" err="1"/>
              <a:t>varios</a:t>
            </a:r>
            <a:r>
              <a:rPr lang="en-US" sz="2400" dirty="0"/>
              <a:t> SDKs </a:t>
            </a:r>
            <a:r>
              <a:rPr lang="en-US" sz="2400" dirty="0" err="1"/>
              <a:t>instalados</a:t>
            </a:r>
            <a:r>
              <a:rPr lang="en-US" sz="2400" dirty="0"/>
              <a:t>. </a:t>
            </a:r>
            <a:r>
              <a:rPr lang="en-US" sz="2400" dirty="0" err="1"/>
              <a:t>Además</a:t>
            </a:r>
            <a:r>
              <a:rPr lang="en-US" sz="2400" dirty="0"/>
              <a:t> hay que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mente</a:t>
            </a:r>
            <a:r>
              <a:rPr lang="en-US" sz="2400" dirty="0"/>
              <a:t> </a:t>
            </a:r>
            <a:r>
              <a:rPr lang="en-US" sz="2400" dirty="0" err="1"/>
              <a:t>emuladores</a:t>
            </a:r>
            <a:r>
              <a:rPr lang="en-US" sz="2400" dirty="0"/>
              <a:t> x86 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tiempos</a:t>
            </a:r>
            <a:r>
              <a:rPr lang="en-US" sz="2400" dirty="0"/>
              <a:t> de </a:t>
            </a:r>
            <a:r>
              <a:rPr lang="en-US" sz="2400" dirty="0" err="1"/>
              <a:t>espera</a:t>
            </a:r>
            <a:r>
              <a:rPr lang="en-US" sz="2400" dirty="0"/>
              <a:t> se </a:t>
            </a:r>
            <a:r>
              <a:rPr lang="en-US" sz="2400" dirty="0" err="1"/>
              <a:t>incrementan</a:t>
            </a:r>
            <a:r>
              <a:rPr lang="en-US" sz="24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320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 Live Player</a:t>
            </a:r>
          </a:p>
        </p:txBody>
      </p:sp>
    </p:spTree>
    <p:extLst>
      <p:ext uri="{BB962C8B-B14F-4D97-AF65-F5344CB8AC3E}">
        <p14:creationId xmlns:p14="http://schemas.microsoft.com/office/powerpoint/2010/main" val="369299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 txBox="1">
            <a:spLocks/>
          </p:cNvSpPr>
          <p:nvPr/>
        </p:nvSpPr>
        <p:spPr>
          <a:xfrm>
            <a:off x="201931" y="217468"/>
            <a:ext cx="8741880" cy="6746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3529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3457695" cy="3697752"/>
          </a:xfrm>
        </p:spPr>
        <p:txBody>
          <a:bodyPr/>
          <a:lstStyle/>
          <a:p>
            <a:pPr marL="0" indent="0"/>
            <a:r>
              <a:rPr lang="en-US" sz="2400" dirty="0">
                <a:latin typeface="+mj-lt"/>
              </a:rPr>
              <a:t>Xamarin Live Player </a:t>
            </a:r>
            <a:r>
              <a:rPr lang="en-US" sz="2400" dirty="0" err="1">
                <a:latin typeface="+mj-lt"/>
              </a:rPr>
              <a:t>tiene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como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objetivo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permitir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correr</a:t>
            </a:r>
            <a:r>
              <a:rPr lang="en-US" sz="2400" dirty="0">
                <a:latin typeface="+mj-lt"/>
              </a:rPr>
              <a:t> Apps </a:t>
            </a:r>
            <a:r>
              <a:rPr lang="en-US" sz="2400" dirty="0" err="1">
                <a:latin typeface="+mj-lt"/>
              </a:rPr>
              <a:t>Xamarin.iOS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Xamarin.Android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directamente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el </a:t>
            </a:r>
            <a:r>
              <a:rPr lang="en-US" sz="2400" dirty="0" err="1">
                <a:latin typeface="+mj-lt"/>
              </a:rPr>
              <a:t>dispositivo</a:t>
            </a:r>
            <a:r>
              <a:rPr lang="en-US" sz="2400" dirty="0">
                <a:latin typeface="+mj-lt"/>
              </a:rPr>
              <a:t> con </a:t>
            </a:r>
            <a:r>
              <a:rPr lang="en-US" sz="2400" dirty="0" err="1">
                <a:latin typeface="+mj-lt"/>
              </a:rPr>
              <a:t>una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configuración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requisitos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mínimos</a:t>
            </a:r>
            <a:r>
              <a:rPr lang="en-US" sz="2400" dirty="0">
                <a:latin typeface="+mj-lt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82" y="1225709"/>
            <a:ext cx="5276190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624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4" cy="3697752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>
                <a:latin typeface="Segoe UI (Headings)"/>
              </a:rPr>
              <a:t>Se </a:t>
            </a:r>
            <a:r>
              <a:rPr lang="en-US" sz="2700" dirty="0" err="1">
                <a:latin typeface="Segoe UI (Headings)"/>
              </a:rPr>
              <a:t>puede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utilizar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Visual Studio </a:t>
            </a:r>
            <a:r>
              <a:rPr lang="en-US" sz="2700" dirty="0" err="1">
                <a:latin typeface="Segoe UI (Headings)"/>
              </a:rPr>
              <a:t>tanto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Windows (</a:t>
            </a:r>
            <a:r>
              <a:rPr lang="en-US" sz="2700" dirty="0" err="1">
                <a:latin typeface="Segoe UI (Headings)"/>
              </a:rPr>
              <a:t>si</a:t>
            </a:r>
            <a:r>
              <a:rPr lang="en-US" sz="2700" dirty="0">
                <a:latin typeface="Segoe UI (Headings)"/>
              </a:rPr>
              <a:t>, iOS </a:t>
            </a:r>
            <a:r>
              <a:rPr lang="en-US" sz="2700" dirty="0" err="1">
                <a:latin typeface="Segoe UI (Headings)"/>
              </a:rPr>
              <a:t>también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Windows) </a:t>
            </a:r>
            <a:r>
              <a:rPr lang="en-US" sz="2700" dirty="0" err="1">
                <a:latin typeface="Segoe UI (Headings)"/>
              </a:rPr>
              <a:t>como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desde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MacOS</a:t>
            </a:r>
            <a:r>
              <a:rPr lang="en-US" sz="2700" dirty="0">
                <a:latin typeface="Segoe UI (Headings)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Permite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ejecutar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y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depurar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aplicaciones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iOS y Android de forma continua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desde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el IDE.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700" dirty="0">
                <a:latin typeface="Segoe UI (Headings)"/>
                <a:cs typeface="Segoe UI" panose="020B0502040204020203" pitchFamily="34" charset="0"/>
              </a:rPr>
              <a:t>Live Mode: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Recompila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el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código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automáticamente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y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recarga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700" dirty="0" err="1">
                <a:latin typeface="Segoe UI (Headings)"/>
                <a:cs typeface="Segoe UI" panose="020B0502040204020203" pitchFamily="34" charset="0"/>
              </a:rPr>
              <a:t>continuamente</a:t>
            </a:r>
            <a:r>
              <a:rPr lang="en-US" sz="2700" dirty="0">
                <a:latin typeface="Segoe UI (Headings)"/>
                <a:cs typeface="Segoe UI" panose="020B0502040204020203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763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i="0" dirty="0" err="1">
                <a:solidFill>
                  <a:schemeClr val="bg1"/>
                </a:solidFill>
              </a:rPr>
              <a:t>Preparando</a:t>
            </a:r>
            <a:r>
              <a:rPr lang="en-US" sz="4000" i="0" dirty="0">
                <a:solidFill>
                  <a:schemeClr val="bg1"/>
                </a:solidFill>
              </a:rPr>
              <a:t> el </a:t>
            </a:r>
            <a:r>
              <a:rPr lang="en-US" sz="4000" i="0" dirty="0" err="1">
                <a:solidFill>
                  <a:schemeClr val="bg1"/>
                </a:solidFill>
              </a:rPr>
              <a:t>entorno</a:t>
            </a:r>
            <a:endParaRPr lang="en-US" sz="40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7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 App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4" cy="1070918"/>
          </a:xfrm>
        </p:spPr>
        <p:txBody>
          <a:bodyPr/>
          <a:lstStyle/>
          <a:p>
            <a:pPr marL="0" indent="0"/>
            <a:r>
              <a:rPr lang="en-US" sz="2700" dirty="0" err="1">
                <a:latin typeface="Segoe UI (Headings)"/>
              </a:rPr>
              <a:t>Debemos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comenzar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instalando</a:t>
            </a:r>
            <a:r>
              <a:rPr lang="en-US" sz="2700" dirty="0">
                <a:latin typeface="Segoe UI (Headings)"/>
              </a:rPr>
              <a:t> la </a:t>
            </a:r>
            <a:r>
              <a:rPr lang="en-US" sz="2700" dirty="0" err="1">
                <a:latin typeface="Segoe UI (Headings)"/>
              </a:rPr>
              <a:t>aplicación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b="1" dirty="0">
                <a:latin typeface="Segoe UI (Headings)"/>
              </a:rPr>
              <a:t>Xamarin Live Player </a:t>
            </a:r>
            <a:r>
              <a:rPr lang="en-US" sz="2700" dirty="0" err="1">
                <a:latin typeface="Segoe UI (Headings)"/>
              </a:rPr>
              <a:t>disponible</a:t>
            </a:r>
            <a:r>
              <a:rPr lang="en-US" sz="2700" dirty="0">
                <a:latin typeface="Segoe UI (Headings)"/>
              </a:rPr>
              <a:t> </a:t>
            </a:r>
            <a:r>
              <a:rPr lang="en-US" sz="2700" dirty="0" err="1">
                <a:latin typeface="Segoe UI (Headings)"/>
              </a:rPr>
              <a:t>en</a:t>
            </a:r>
            <a:r>
              <a:rPr lang="en-US" sz="2700" dirty="0">
                <a:latin typeface="Segoe UI (Headings)"/>
              </a:rPr>
              <a:t> Google Play y </a:t>
            </a:r>
            <a:r>
              <a:rPr lang="en-US" sz="2700" dirty="0" err="1">
                <a:latin typeface="Segoe UI (Headings)"/>
              </a:rPr>
              <a:t>AppStore</a:t>
            </a:r>
            <a:r>
              <a:rPr lang="en-US" sz="2700" dirty="0">
                <a:latin typeface="Segoe UI (Headings)"/>
              </a:rPr>
              <a:t>.</a:t>
            </a:r>
            <a:endParaRPr lang="en-US" sz="2700" dirty="0">
              <a:latin typeface="Segoe UI (Headings)"/>
              <a:cs typeface="Segoe UI" panose="020B050204020402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245068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88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35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Live Player App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07" y="1023885"/>
            <a:ext cx="1904762" cy="38095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91" y="1023885"/>
            <a:ext cx="1866667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42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Emparejando</a:t>
            </a:r>
            <a:r>
              <a:rPr lang="en-US" dirty="0"/>
              <a:t> un </a:t>
            </a:r>
            <a:r>
              <a:rPr lang="en-US" dirty="0" err="1"/>
              <a:t>dispositivo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01930" y="890715"/>
            <a:ext cx="8733884" cy="697454"/>
          </a:xfrm>
        </p:spPr>
        <p:txBody>
          <a:bodyPr/>
          <a:lstStyle/>
          <a:p>
            <a:pPr marL="0" indent="0"/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Desde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el menu de </a:t>
            </a:r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Herramientas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100" dirty="0" err="1">
                <a:latin typeface="Segoe UI (Headings)"/>
                <a:cs typeface="Segoe UI" panose="020B0502040204020203" pitchFamily="34" charset="0"/>
              </a:rPr>
              <a:t>encontraremos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 </a:t>
            </a:r>
            <a:r>
              <a:rPr lang="en-US" sz="2100" b="1" dirty="0">
                <a:latin typeface="Segoe UI (Headings)"/>
                <a:cs typeface="Segoe UI" panose="020B0502040204020203" pitchFamily="34" charset="0"/>
              </a:rPr>
              <a:t>Xamarin Live Player &gt; Manage Devices</a:t>
            </a:r>
            <a:r>
              <a:rPr lang="en-US" sz="2100" dirty="0">
                <a:latin typeface="Segoe UI (Headings)"/>
                <a:cs typeface="Segoe UI" panose="020B0502040204020203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700" dirty="0">
              <a:latin typeface="Segoe UI (Headings)"/>
              <a:cs typeface="Segoe UI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1" y="1738510"/>
            <a:ext cx="5458298" cy="31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95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Probamos</a:t>
            </a:r>
            <a:r>
              <a:rPr lang="en-US" dirty="0"/>
              <a:t> Xamarin Live Player</a:t>
            </a:r>
          </a:p>
        </p:txBody>
      </p:sp>
    </p:spTree>
    <p:extLst>
      <p:ext uri="{BB962C8B-B14F-4D97-AF65-F5344CB8AC3E}">
        <p14:creationId xmlns:p14="http://schemas.microsoft.com/office/powerpoint/2010/main" val="1928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99" y="228600"/>
            <a:ext cx="4751398" cy="549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175723" y="416775"/>
            <a:ext cx="6176876" cy="43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6176925" y="1902600"/>
            <a:ext cx="2544000" cy="13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12150" y="4408551"/>
            <a:ext cx="2475600" cy="35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1569618" y="4275690"/>
            <a:ext cx="5936427" cy="66906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3685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24804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596475"/>
            <a:ext cx="5742898" cy="393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1632823" y="4378722"/>
            <a:ext cx="5873222" cy="566029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771" y="4275690"/>
            <a:ext cx="620455" cy="64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5361898" y="2367699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35892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750" y="990609"/>
            <a:ext cx="3226406" cy="34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5915600" y="940831"/>
            <a:ext cx="27525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5895074" y="501153"/>
            <a:ext cx="2863224" cy="27675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 b="1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100" b="1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472447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1632823" y="4275690"/>
            <a:ext cx="5873222" cy="680323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58441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1632823" y="4378722"/>
            <a:ext cx="3742915" cy="544258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693272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974" y="4261704"/>
            <a:ext cx="449781" cy="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906" y="4386498"/>
            <a:ext cx="571471" cy="5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81525"/>
            <a:ext cx="9144000" cy="6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309474" y="495299"/>
            <a:ext cx="7021767" cy="14618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Novedades relacionadas con Xamarin presentadas en el </a:t>
            </a:r>
            <a:r>
              <a:rPr lang="es-ES" sz="34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Connect</a:t>
            </a:r>
            <a:r>
              <a:rPr lang="es-ES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(); 2017</a:t>
            </a:r>
            <a:endParaRPr lang="en" sz="34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</p:txBody>
      </p:sp>
      <p:sp>
        <p:nvSpPr>
          <p:cNvPr id="49" name="Shape 49"/>
          <p:cNvSpPr txBox="1"/>
          <p:nvPr/>
        </p:nvSpPr>
        <p:spPr>
          <a:xfrm>
            <a:off x="309475" y="2924475"/>
            <a:ext cx="3690900" cy="12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Javier Suárez Ruiz</a:t>
            </a:r>
            <a:endParaRPr lang="en"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@</a:t>
            </a:r>
            <a:r>
              <a:rPr lang="es-ES" sz="18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jsuarezruiz</a:t>
            </a:r>
            <a:endParaRPr lang="en"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Plain Concepts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4705900"/>
            <a:ext cx="1033550" cy="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3750450" y="0"/>
            <a:ext cx="2698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3747900" cy="5143500"/>
          </a:xfrm>
          <a:prstGeom prst="rect">
            <a:avLst/>
          </a:prstGeom>
          <a:solidFill>
            <a:srgbClr val="7814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6671400" y="2376950"/>
            <a:ext cx="2278200" cy="4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007ED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Azure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31350" y="1975000"/>
            <a:ext cx="3081900" cy="9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La familia Visual Studio</a:t>
            </a:r>
            <a:endParaRPr lang="en" sz="2800" i="1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10" y="2283125"/>
            <a:ext cx="582650" cy="577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Shape 417"/>
          <p:cNvGrpSpPr/>
          <p:nvPr/>
        </p:nvGrpSpPr>
        <p:grpSpPr>
          <a:xfrm>
            <a:off x="4045263" y="541371"/>
            <a:ext cx="2144087" cy="4069571"/>
            <a:chOff x="4121463" y="541371"/>
            <a:chExt cx="2144087" cy="4069571"/>
          </a:xfrm>
        </p:grpSpPr>
        <p:grpSp>
          <p:nvGrpSpPr>
            <p:cNvPr id="418" name="Shape 418"/>
            <p:cNvGrpSpPr/>
            <p:nvPr/>
          </p:nvGrpSpPr>
          <p:grpSpPr>
            <a:xfrm>
              <a:off x="4121463" y="3108844"/>
              <a:ext cx="2144087" cy="640571"/>
              <a:chOff x="4121463" y="3108844"/>
              <a:chExt cx="2144087" cy="640571"/>
            </a:xfrm>
          </p:grpSpPr>
          <p:sp>
            <p:nvSpPr>
              <p:cNvPr id="419" name="Shape 419"/>
              <p:cNvSpPr txBox="1"/>
              <p:nvPr/>
            </p:nvSpPr>
            <p:spPr>
              <a:xfrm>
                <a:off x="4827950" y="32307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CB2E62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App Center</a:t>
                </a:r>
              </a:p>
            </p:txBody>
          </p:sp>
          <p:pic>
            <p:nvPicPr>
              <p:cNvPr id="420" name="Shape 4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21463" y="3108844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1" name="Shape 421"/>
            <p:cNvSpPr txBox="1"/>
            <p:nvPr/>
          </p:nvSpPr>
          <p:spPr>
            <a:xfrm>
              <a:off x="4827950" y="2386250"/>
              <a:ext cx="1437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Visual Studio</a:t>
              </a:r>
              <a:br>
                <a:rPr lang="en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</a:br>
              <a:r>
                <a:rPr lang="en" dirty="0">
                  <a:solidFill>
                    <a:srgbClr val="007BDB"/>
                  </a:solidFill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Code</a:t>
              </a:r>
            </a:p>
          </p:txBody>
        </p:sp>
        <p:grpSp>
          <p:nvGrpSpPr>
            <p:cNvPr id="422" name="Shape 422"/>
            <p:cNvGrpSpPr/>
            <p:nvPr/>
          </p:nvGrpSpPr>
          <p:grpSpPr>
            <a:xfrm>
              <a:off x="4121463" y="541371"/>
              <a:ext cx="2144087" cy="640571"/>
              <a:chOff x="4121463" y="541371"/>
              <a:chExt cx="2144087" cy="640571"/>
            </a:xfrm>
          </p:grpSpPr>
          <p:sp>
            <p:nvSpPr>
              <p:cNvPr id="423" name="Shape 423"/>
              <p:cNvSpPr txBox="1"/>
              <p:nvPr/>
            </p:nvSpPr>
            <p:spPr>
              <a:xfrm>
                <a:off x="4827950" y="719150"/>
                <a:ext cx="1437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>
                    <a:solidFill>
                      <a:srgbClr val="8D5EC9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Visual Studio</a:t>
                </a:r>
              </a:p>
            </p:txBody>
          </p:sp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1463" y="541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Shape 425"/>
            <p:cNvGrpSpPr/>
            <p:nvPr/>
          </p:nvGrpSpPr>
          <p:grpSpPr>
            <a:xfrm>
              <a:off x="4121463" y="1379571"/>
              <a:ext cx="2144087" cy="640571"/>
              <a:chOff x="4121463" y="1379571"/>
              <a:chExt cx="2144087" cy="640571"/>
            </a:xfrm>
          </p:grpSpPr>
          <p:sp>
            <p:nvSpPr>
              <p:cNvPr id="426" name="Shape 426"/>
              <p:cNvSpPr txBox="1"/>
              <p:nvPr/>
            </p:nvSpPr>
            <p:spPr>
              <a:xfrm>
                <a:off x="4827950" y="15418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for Mac</a:t>
                </a:r>
              </a:p>
            </p:txBody>
          </p:sp>
          <p:pic>
            <p:nvPicPr>
              <p:cNvPr id="427" name="Shape 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21463" y="13795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Shape 428"/>
            <p:cNvGrpSpPr/>
            <p:nvPr/>
          </p:nvGrpSpPr>
          <p:grpSpPr>
            <a:xfrm>
              <a:off x="4121463" y="3970371"/>
              <a:ext cx="2144087" cy="640571"/>
              <a:chOff x="4121463" y="3970371"/>
              <a:chExt cx="2144087" cy="640571"/>
            </a:xfrm>
          </p:grpSpPr>
          <p:sp>
            <p:nvSpPr>
              <p:cNvPr id="429" name="Shape 429"/>
              <p:cNvSpPr txBox="1"/>
              <p:nvPr/>
            </p:nvSpPr>
            <p:spPr>
              <a:xfrm>
                <a:off x="4827950" y="41140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007BDB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Team Services</a:t>
                </a:r>
              </a:p>
            </p:txBody>
          </p:sp>
          <p:pic>
            <p:nvPicPr>
              <p:cNvPr id="430" name="Shape 4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21463" y="3970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1D3C4-A50C-43D1-86D8-D774DF38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"/>
            <a:ext cx="9581471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0" y="0"/>
            <a:ext cx="9138375" cy="5143500"/>
            <a:chOff x="0" y="0"/>
            <a:chExt cx="9138375" cy="5143500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4584900" cy="5143500"/>
            </a:xfrm>
            <a:prstGeom prst="rect">
              <a:avLst/>
            </a:prstGeom>
            <a:solidFill>
              <a:srgbClr val="7814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84975" y="0"/>
              <a:ext cx="4553400" cy="5143500"/>
            </a:xfrm>
            <a:prstGeom prst="rect">
              <a:avLst/>
            </a:prstGeom>
            <a:solidFill>
              <a:srgbClr val="CB2E6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3" y="1277650"/>
            <a:ext cx="4223579" cy="3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11475" y="362125"/>
            <a:ext cx="3512100" cy="98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Tools </a:t>
            </a:r>
            <a:r>
              <a:rPr lang="es-ES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para</a:t>
            </a:r>
            <a:r>
              <a:rPr lang="en" sz="24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Xamarin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99" y="1289584"/>
            <a:ext cx="3980691" cy="283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991925" y="306925"/>
            <a:ext cx="3171600" cy="10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442" name="Shape 442"/>
          <p:cNvSpPr/>
          <p:nvPr/>
        </p:nvSpPr>
        <p:spPr>
          <a:xfrm>
            <a:off x="328075" y="3937000"/>
            <a:ext cx="38433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3375" y="3967125"/>
            <a:ext cx="39807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visualstudio.com</a:t>
            </a:r>
            <a:r>
              <a:rPr lang="en" sz="2400" dirty="0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</a:t>
            </a:r>
            <a:endParaRPr lang="en" sz="2400" dirty="0">
              <a:solidFill>
                <a:srgbClr val="78147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881904" y="3937000"/>
            <a:ext cx="22194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974300" y="3952300"/>
            <a:ext cx="32595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B2E6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630905" y="229775"/>
            <a:ext cx="4186990" cy="5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9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ES" sz="2000" dirty="0">
                <a:solidFill>
                  <a:srgbClr val="00A312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Se puede usar YA de forma gratuita</a:t>
            </a:r>
            <a:endParaRPr lang="en" sz="2000" dirty="0">
              <a:solidFill>
                <a:srgbClr val="00A312"/>
              </a:solidFill>
              <a:latin typeface="Segoe UI Light" panose="020B0502040204020203" pitchFamily="34" charset="0"/>
              <a:ea typeface="Roboto"/>
              <a:cs typeface="Segoe UI Light" panose="020B0502040204020203" pitchFamily="34" charset="0"/>
              <a:sym typeface="Roboto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1108000" y="2928245"/>
            <a:ext cx="6904800" cy="23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108453" y="3377598"/>
            <a:ext cx="1836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Builds </a:t>
            </a:r>
            <a:r>
              <a:rPr lang="es-ES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concurrentes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1337900" y="3764525"/>
            <a:ext cx="10935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$40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87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495074" y="3389262"/>
            <a:ext cx="2211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Dispositivos de prueb</a:t>
            </a:r>
            <a:r>
              <a:rPr lang="es-ES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as concurrentes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3714978" y="3764525"/>
            <a:ext cx="1188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$99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50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481725" y="3389262"/>
            <a:ext cx="2205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Push a +100k us</a:t>
            </a:r>
            <a:r>
              <a:rPr lang="es-ES" dirty="0" err="1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uarios</a:t>
            </a:r>
            <a:endParaRPr lang="en" dirty="0">
              <a:solidFill>
                <a:srgbClr val="434343"/>
              </a:solidFill>
              <a:latin typeface="Segoe UI" panose="020B0502040204020203" pitchFamily="34" charset="0"/>
              <a:ea typeface="Roboto Medium"/>
              <a:cs typeface="Segoe UI" panose="020B0502040204020203" pitchFamily="34" charset="0"/>
              <a:sym typeface="Roboto Medium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701625" y="3764525"/>
            <a:ext cx="12351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$10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1103525" y="1346325"/>
            <a:ext cx="7538100" cy="1387200"/>
            <a:chOff x="874925" y="1117725"/>
            <a:chExt cx="7538100" cy="1387200"/>
          </a:xfrm>
        </p:grpSpPr>
        <p:sp>
          <p:nvSpPr>
            <p:cNvPr id="293" name="Shape 293"/>
            <p:cNvSpPr txBox="1"/>
            <p:nvPr/>
          </p:nvSpPr>
          <p:spPr>
            <a:xfrm>
              <a:off x="1137700" y="1117725"/>
              <a:ext cx="40641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Build: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240 minut</a:t>
              </a:r>
              <a:r>
                <a:rPr lang="es-ES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os al mes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Test: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30-d</a:t>
              </a:r>
              <a:r>
                <a:rPr lang="es-ES" sz="1600" dirty="0" err="1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ías</a:t>
              </a:r>
              <a:r>
                <a:rPr lang="es-ES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 de Trial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Distribute: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741925" y="1117725"/>
              <a:ext cx="36711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Analytics: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Crash Reporting: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Todo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 dirty="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Push Notifications: </a:t>
              </a:r>
              <a:r>
                <a:rPr lang="en" sz="1600" dirty="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5 audien</a:t>
              </a:r>
              <a:r>
                <a:rPr lang="es-ES" sz="1600" dirty="0" err="1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cias</a:t>
              </a:r>
              <a:endParaRPr lang="en" sz="1600" dirty="0">
                <a:solidFill>
                  <a:srgbClr val="666666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endParaRPr>
            </a:p>
          </p:txBody>
        </p:sp>
        <p:grpSp>
          <p:nvGrpSpPr>
            <p:cNvPr id="295" name="Shape 295"/>
            <p:cNvGrpSpPr/>
            <p:nvPr/>
          </p:nvGrpSpPr>
          <p:grpSpPr>
            <a:xfrm>
              <a:off x="874925" y="1281336"/>
              <a:ext cx="262775" cy="933488"/>
              <a:chOff x="874925" y="1281336"/>
              <a:chExt cx="262775" cy="933488"/>
            </a:xfrm>
          </p:grpSpPr>
          <p:pic>
            <p:nvPicPr>
              <p:cNvPr id="296" name="Shape 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Shape 2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Shape 2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Shape 299"/>
            <p:cNvGrpSpPr/>
            <p:nvPr/>
          </p:nvGrpSpPr>
          <p:grpSpPr>
            <a:xfrm>
              <a:off x="4456325" y="1281336"/>
              <a:ext cx="262775" cy="933488"/>
              <a:chOff x="874925" y="1281336"/>
              <a:chExt cx="262775" cy="933488"/>
            </a:xfrm>
          </p:grpSpPr>
          <p:pic>
            <p:nvPicPr>
              <p:cNvPr id="300" name="Shape 3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Shape 3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Shape 3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Probamos</a:t>
            </a:r>
            <a:r>
              <a:rPr lang="en-US" dirty="0"/>
              <a:t> App Center</a:t>
            </a:r>
          </a:p>
        </p:txBody>
      </p:sp>
    </p:spTree>
    <p:extLst>
      <p:ext uri="{BB962C8B-B14F-4D97-AF65-F5344CB8AC3E}">
        <p14:creationId xmlns:p14="http://schemas.microsoft.com/office/powerpoint/2010/main" val="11881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CB4BFE-9304-4785-A53D-D17020FBCD91}"/>
              </a:ext>
            </a:extLst>
          </p:cNvPr>
          <p:cNvSpPr/>
          <p:nvPr/>
        </p:nvSpPr>
        <p:spPr bwMode="auto">
          <a:xfrm>
            <a:off x="871" y="365"/>
            <a:ext cx="9144000" cy="122674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CBCBF974-3CBD-49E3-9196-10FF750E4D98}"/>
              </a:ext>
            </a:extLst>
          </p:cNvPr>
          <p:cNvSpPr txBox="1">
            <a:spLocks/>
          </p:cNvSpPr>
          <p:nvPr/>
        </p:nvSpPr>
        <p:spPr>
          <a:xfrm>
            <a:off x="201931" y="514277"/>
            <a:ext cx="8741880" cy="6746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endParaRPr lang="en-US" sz="1324" b="1" spc="221" dirty="0"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Segoe UI" panose="020B0502040204020203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0542AC5-8998-4699-BFBA-1E06A0B8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1289" y="1406200"/>
            <a:ext cx="1319913" cy="10875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1470B16-A64F-41B3-B523-E543D6F6BD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735" y="1872218"/>
            <a:ext cx="2380926" cy="724844"/>
          </a:xfrm>
          <a:prstGeom prst="rect">
            <a:avLst/>
          </a:prstGeom>
        </p:spPr>
      </p:pic>
      <p:pic>
        <p:nvPicPr>
          <p:cNvPr id="1026" name="Picture 2" descr="Image result for samsung logo">
            <a:extLst>
              <a:ext uri="{FF2B5EF4-FFF2-40B4-BE49-F238E27FC236}">
                <a16:creationId xmlns:a16="http://schemas.microsoft.com/office/drawing/2014/main" id="{5A4FC812-F7A8-4905-A1F5-A6835918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58" y="2835862"/>
            <a:ext cx="2559291" cy="4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ogle logo">
            <a:extLst>
              <a:ext uri="{FF2B5EF4-FFF2-40B4-BE49-F238E27FC236}">
                <a16:creationId xmlns:a16="http://schemas.microsoft.com/office/drawing/2014/main" id="{D566DFD9-A415-4DAE-A08D-43F3550F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70" y="2214623"/>
            <a:ext cx="1384448" cy="5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nity logo">
            <a:extLst>
              <a:ext uri="{FF2B5EF4-FFF2-40B4-BE49-F238E27FC236}">
                <a16:creationId xmlns:a16="http://schemas.microsoft.com/office/drawing/2014/main" id="{97305702-A477-4BDA-8F4F-DDC2F732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8" y="1513531"/>
            <a:ext cx="1764509" cy="63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F1AB3-B114-4062-865A-F2226CDEBD54}"/>
              </a:ext>
            </a:extLst>
          </p:cNvPr>
          <p:cNvSpPr txBox="1"/>
          <p:nvPr/>
        </p:nvSpPr>
        <p:spPr>
          <a:xfrm>
            <a:off x="1225551" y="3983092"/>
            <a:ext cx="6306861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contribuciones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la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comunidad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más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170 </a:t>
            </a:r>
            <a:r>
              <a:rPr lang="en-US" sz="1765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empresas</a:t>
            </a:r>
            <a:endParaRPr lang="en-US" sz="1765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506832-1FD6-4ECD-A318-9EE5424769F0}"/>
              </a:ext>
            </a:extLst>
          </p:cNvPr>
          <p:cNvSpPr txBox="1">
            <a:spLocks/>
          </p:cNvSpPr>
          <p:nvPr/>
        </p:nvSpPr>
        <p:spPr>
          <a:xfrm>
            <a:off x="1316624" y="498769"/>
            <a:ext cx="7626316" cy="70459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059" b="1" spc="221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MIEMBROS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028A5-78E1-47B6-BF5E-20188DC7D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190" y="-792"/>
            <a:ext cx="1813163" cy="181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0AA21-CB91-4B17-8AB9-4ECD5A518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232" y="2613143"/>
            <a:ext cx="3170013" cy="14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0.04607 L 0 3.803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626E-6 0.04607 L 3.91626E-6 3.8039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0" grpId="0"/>
      <p:bldP spid="11" grpId="0"/>
      <p:bldP spid="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3987" y="2073995"/>
            <a:ext cx="6328279" cy="2452059"/>
            <a:chOff x="473523" y="2765233"/>
            <a:chExt cx="8438902" cy="3269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765233"/>
              <a:ext cx="8438902" cy="3269875"/>
              <a:chOff x="406549" y="3520663"/>
              <a:chExt cx="9311752" cy="326987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49" y="3520663"/>
                <a:ext cx="9311752" cy="3269875"/>
                <a:chOff x="474923" y="2765234"/>
                <a:chExt cx="9253607" cy="3269875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3" y="2765234"/>
                  <a:ext cx="9253607" cy="326987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475">
                    <a:defRPr/>
                  </a:pPr>
                  <a:endParaRPr lang="en-US" sz="1029" b="1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/>
                <a:p>
                  <a:pPr algn="ctr" defTabSz="671971">
                    <a:lnSpc>
                      <a:spcPct val="90000"/>
                    </a:lnSpc>
                    <a:defRPr/>
                  </a:pPr>
                  <a:r>
                    <a:rPr lang="en-US" sz="735" b="1" dirty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25249" y="3415108"/>
                  <a:ext cx="9162736" cy="1295929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34425" tIns="107540" rIns="134425" bIns="10754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475">
                    <a:defRPr/>
                  </a:pPr>
                  <a:r>
                    <a:rPr lang="en-US" sz="1029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LIBRARIES</a:t>
                  </a:r>
                  <a:endParaRPr lang="en-US" sz="808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8" y="4949461"/>
                  <a:ext cx="9162736" cy="3343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28">
                    <a:defRPr/>
                  </a:pPr>
                  <a:r>
                    <a:rPr lang="en-US" sz="1029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INFRASTRUCTURE</a:t>
                  </a:r>
                  <a:endParaRPr lang="en-US" sz="1029" dirty="0">
                    <a:solidFill>
                      <a:srgbClr val="50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40542" y="3692465"/>
                <a:ext cx="9253608" cy="372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475">
                  <a:lnSpc>
                    <a:spcPct val="90000"/>
                  </a:lnSpc>
                  <a:defRPr/>
                </a:pPr>
                <a:r>
                  <a:rPr lang="en-US" sz="1350" b="1" dirty="0">
                    <a:solidFill>
                      <a:srgbClr val="FFFFFF"/>
                    </a:solidFill>
                    <a:cs typeface="Segoe UI Semibold" panose="020B0702040204020203" pitchFamily="34" charset="0"/>
                  </a:rPr>
                  <a:t>.NET STANDARD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0497" y="4791765"/>
              <a:ext cx="8364952" cy="110839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34425" tIns="107540" rIns="134425" bIns="10754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475">
                <a:defRPr/>
              </a:pPr>
              <a:endParaRPr lang="en-US" sz="808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6" name="Title 1"/>
          <p:cNvSpPr txBox="1">
            <a:spLocks/>
          </p:cNvSpPr>
          <p:nvPr/>
        </p:nvSpPr>
        <p:spPr>
          <a:xfrm>
            <a:off x="344870" y="100608"/>
            <a:ext cx="7912547" cy="822787"/>
          </a:xfrm>
          <a:prstGeom prst="rect">
            <a:avLst/>
          </a:prstGeom>
        </p:spPr>
        <p:txBody>
          <a:bodyPr lIns="109557" tIns="6847" rIns="109557" bIns="684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4764">
              <a:defRPr/>
            </a:pPr>
            <a:r>
              <a:rPr lang="en-US" sz="397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.NET Standard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8A1B05-82A3-4313-A339-E9FF9C18EE2D}"/>
              </a:ext>
            </a:extLst>
          </p:cNvPr>
          <p:cNvGrpSpPr/>
          <p:nvPr/>
        </p:nvGrpSpPr>
        <p:grpSpPr>
          <a:xfrm>
            <a:off x="163116" y="1303360"/>
            <a:ext cx="6328279" cy="740658"/>
            <a:chOff x="216654" y="1737574"/>
            <a:chExt cx="8438902" cy="98768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16654" y="1737575"/>
              <a:ext cx="1222514" cy="978752"/>
            </a:xfrm>
            <a:prstGeom prst="rect">
              <a:avLst/>
            </a:prstGeom>
            <a:solidFill>
              <a:srgbClr val="D83B0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TRADITIONAL WINDOWS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433714" y="1737574"/>
              <a:ext cx="1222516" cy="987294"/>
            </a:xfrm>
            <a:prstGeom prst="rect">
              <a:avLst/>
            </a:prstGeom>
            <a:solidFill>
              <a:srgbClr val="FF8C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WINDOWS 10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632007" y="1737575"/>
              <a:ext cx="1222516" cy="987683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WEB APPS, CLOUD SERVICES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824846" y="1741764"/>
              <a:ext cx="1222516" cy="983104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MOBILE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433040" y="1737574"/>
              <a:ext cx="1222516" cy="978753"/>
            </a:xfrm>
            <a:prstGeom prst="rect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GAMES, VR, AR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9C0F46-FA10-4FE8-A38F-979320CB03A5}"/>
                </a:ext>
              </a:extLst>
            </p:cNvPr>
            <p:cNvSpPr/>
            <p:nvPr/>
          </p:nvSpPr>
          <p:spPr bwMode="auto">
            <a:xfrm>
              <a:off x="5017685" y="1737574"/>
              <a:ext cx="1222516" cy="987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IoT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F3558A-0669-4D0C-AA56-FFFA24DB93F4}"/>
                </a:ext>
              </a:extLst>
            </p:cNvPr>
            <p:cNvSpPr/>
            <p:nvPr/>
          </p:nvSpPr>
          <p:spPr bwMode="auto">
            <a:xfrm>
              <a:off x="6210524" y="1741909"/>
              <a:ext cx="1222516" cy="982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2" tIns="107540" rIns="67222" bIns="1075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1971">
                <a:defRPr/>
              </a:pPr>
              <a:r>
                <a:rPr lang="en-US" sz="882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AI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972FFC7-1F67-4C23-BD18-04A98E540CD2}"/>
              </a:ext>
            </a:extLst>
          </p:cNvPr>
          <p:cNvSpPr/>
          <p:nvPr/>
        </p:nvSpPr>
        <p:spPr>
          <a:xfrm>
            <a:off x="6551651" y="1269264"/>
            <a:ext cx="2562994" cy="25841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328">
              <a:spcAft>
                <a:spcPts val="882"/>
              </a:spcAft>
              <a:defRPr/>
            </a:pP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Standard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permite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compartir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Código, binaries y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conceptos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entre clients .NET y </a:t>
            </a:r>
            <a:r>
              <a:rPr lang="en-US" sz="1471" dirty="0" err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servidores</a:t>
            </a:r>
            <a:r>
              <a:rPr lang="en-US" sz="147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210072" indent="-210072" defTabSz="685328">
              <a:spcAft>
                <a:spcPts val="882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solidFill>
                  <a:srgbClr val="FFFFFF"/>
                </a:solidFill>
                <a:latin typeface="Segoe UI"/>
              </a:rPr>
              <a:t>.NET Standard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faclita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una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específicación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para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cada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plataforma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para que la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implementación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sea similar.</a:t>
            </a:r>
          </a:p>
          <a:p>
            <a:pPr marL="210072" indent="-210072" defTabSz="685328">
              <a:spcAft>
                <a:spcPts val="882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 err="1">
                <a:solidFill>
                  <a:srgbClr val="FFFFFF"/>
                </a:solidFill>
                <a:latin typeface="Segoe UI"/>
              </a:rPr>
              <a:t>Todos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los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runtime .NET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creados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por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Microsoft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están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71" dirty="0" err="1">
                <a:solidFill>
                  <a:srgbClr val="FFFFFF"/>
                </a:solidFill>
                <a:latin typeface="Segoe UI"/>
              </a:rPr>
              <a:t>implmenentando</a:t>
            </a:r>
            <a:r>
              <a:rPr lang="en-US" sz="1471" dirty="0">
                <a:solidFill>
                  <a:srgbClr val="FFFFFF"/>
                </a:solidFill>
                <a:latin typeface="Segoe UI"/>
              </a:rPr>
              <a:t> el standard.</a:t>
            </a:r>
          </a:p>
        </p:txBody>
      </p:sp>
    </p:spTree>
    <p:extLst>
      <p:ext uri="{BB962C8B-B14F-4D97-AF65-F5344CB8AC3E}">
        <p14:creationId xmlns:p14="http://schemas.microsoft.com/office/powerpoint/2010/main" val="406209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80" y="187889"/>
            <a:ext cx="8740640" cy="674557"/>
          </a:xfrm>
        </p:spPr>
        <p:txBody>
          <a:bodyPr/>
          <a:lstStyle/>
          <a:p>
            <a:r>
              <a:rPr lang="en-US" dirty="0"/>
              <a:t>APIs </a:t>
            </a:r>
            <a:r>
              <a:rPr lang="en-US" dirty="0" err="1"/>
              <a:t>en</a:t>
            </a:r>
            <a:r>
              <a:rPr lang="en-US" dirty="0"/>
              <a:t> .NET Standard 2.0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23616" y="4360746"/>
            <a:ext cx="6384239" cy="475226"/>
            <a:chOff x="274639" y="5783186"/>
            <a:chExt cx="8684241" cy="646433"/>
          </a:xfrm>
        </p:grpSpPr>
        <p:sp>
          <p:nvSpPr>
            <p:cNvPr id="4" name="Rectangle 3"/>
            <p:cNvSpPr/>
            <p:nvPr/>
          </p:nvSpPr>
          <p:spPr bwMode="auto">
            <a:xfrm>
              <a:off x="274639" y="5783186"/>
              <a:ext cx="8684241" cy="646433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CORE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71" y="5834062"/>
              <a:ext cx="5941009" cy="544680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Primitives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Collections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Reflection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Interop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Linq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3616" y="3806545"/>
            <a:ext cx="6384239" cy="475226"/>
            <a:chOff x="274639" y="4886728"/>
            <a:chExt cx="8684241" cy="64643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74639" y="4886728"/>
              <a:ext cx="8684241" cy="646433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THREADING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7872" y="4937639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Threads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Thread Pool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56209">
                        <a:schemeClr val="bg2">
                          <a:lumMod val="10000"/>
                        </a:schemeClr>
                      </a:gs>
                      <a:gs pos="43000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Tasks</a:t>
              </a:r>
              <a:endParaRPr lang="en-US" sz="1029" dirty="0">
                <a:gradFill>
                  <a:gsLst>
                    <a:gs pos="56209">
                      <a:schemeClr val="bg2">
                        <a:lumMod val="10000"/>
                      </a:schemeClr>
                    </a:gs>
                    <a:gs pos="43000">
                      <a:schemeClr val="bg2">
                        <a:lumMod val="10000"/>
                      </a:schemeClr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23616" y="3249408"/>
            <a:ext cx="6384239" cy="475226"/>
            <a:chOff x="274639" y="4027201"/>
            <a:chExt cx="8684241" cy="64643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74639" y="4027201"/>
              <a:ext cx="8684241" cy="64643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solidFill>
                    <a:schemeClr val="tx1">
                      <a:lumMod val="50000"/>
                    </a:schemeClr>
                  </a:solidFill>
                  <a:latin typeface="Segoe UI"/>
                  <a:cs typeface="Segoe UI Semibold" panose="020B0702040204020203" pitchFamily="34" charset="0"/>
                </a:rPr>
                <a:t>IO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17872" y="4078112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Files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•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Compression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•</a:t>
              </a:r>
              <a:r>
                <a:rPr lang="fr-FR" sz="1029" spc="221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 </a:t>
              </a:r>
              <a:r>
                <a:rPr lang="fr-FR" sz="1029" dirty="0">
                  <a:solidFill>
                    <a:schemeClr val="tx1">
                      <a:lumMod val="50000"/>
                    </a:schemeClr>
                  </a:solidFill>
                  <a:latin typeface="Segoe UI"/>
                </a:rPr>
                <a:t>MMF</a:t>
              </a:r>
              <a:endParaRPr lang="en-US" sz="1029" dirty="0">
                <a:solidFill>
                  <a:schemeClr val="tx1">
                    <a:lumMod val="50000"/>
                  </a:schemeClr>
                </a:solidFill>
                <a:latin typeface="Segoe U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23616" y="2696610"/>
            <a:ext cx="6384239" cy="475226"/>
            <a:chOff x="274639" y="3167674"/>
            <a:chExt cx="8684241" cy="646433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74639" y="3167674"/>
              <a:ext cx="8684241" cy="64643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NETWORKING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7872" y="3218585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Sockets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HTTP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Mail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WebSockets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23616" y="2143813"/>
            <a:ext cx="6384239" cy="475226"/>
            <a:chOff x="274639" y="2308147"/>
            <a:chExt cx="8684241" cy="646433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74639" y="2308147"/>
              <a:ext cx="8684241" cy="646433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SERIALIZATION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17872" y="2359058"/>
              <a:ext cx="5576198" cy="544611"/>
            </a:xfrm>
            <a:prstGeom prst="rect">
              <a:avLst/>
            </a:prstGeom>
            <a:no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BinaryFormatter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Data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Contract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XML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23615" y="1590903"/>
            <a:ext cx="6384239" cy="475226"/>
            <a:chOff x="274639" y="1485553"/>
            <a:chExt cx="8684241" cy="646433"/>
          </a:xfrm>
          <a:solidFill>
            <a:srgbClr val="0070C0"/>
          </a:solidFill>
        </p:grpSpPr>
        <p:sp>
          <p:nvSpPr>
            <p:cNvPr id="29" name="Rectangle 28"/>
            <p:cNvSpPr/>
            <p:nvPr/>
          </p:nvSpPr>
          <p:spPr bwMode="auto">
            <a:xfrm>
              <a:off x="274639" y="1485553"/>
              <a:ext cx="8684241" cy="64643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XML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17872" y="1536464"/>
              <a:ext cx="5576198" cy="544611"/>
            </a:xfrm>
            <a:prstGeom prst="rect">
              <a:avLst/>
            </a:prstGeom>
            <a:grp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XLinq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XML Document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XPath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 err="1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Schema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•</a:t>
              </a:r>
              <a:r>
                <a:rPr lang="fr-FR" sz="1029" spc="221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fr-FR" sz="1029" dirty="0">
                  <a:gradFill>
                    <a:gsLst>
                      <a:gs pos="11111">
                        <a:schemeClr val="bg1"/>
                      </a:gs>
                      <a:gs pos="28758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XSL</a:t>
              </a:r>
              <a:endParaRPr lang="en-US" sz="1029" dirty="0">
                <a:gradFill>
                  <a:gsLst>
                    <a:gs pos="11111">
                      <a:schemeClr val="bg1"/>
                    </a:gs>
                    <a:gs pos="28758">
                      <a:schemeClr val="bg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FB927-09F3-4AA0-BCD0-6CED22786542}"/>
              </a:ext>
            </a:extLst>
          </p:cNvPr>
          <p:cNvGrpSpPr/>
          <p:nvPr/>
        </p:nvGrpSpPr>
        <p:grpSpPr>
          <a:xfrm>
            <a:off x="1327299" y="1028238"/>
            <a:ext cx="6384239" cy="475226"/>
            <a:chOff x="274639" y="5783186"/>
            <a:chExt cx="8684241" cy="6464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51BAD1-7621-4E6A-86F0-633339A1C48F}"/>
                </a:ext>
              </a:extLst>
            </p:cNvPr>
            <p:cNvSpPr/>
            <p:nvPr/>
          </p:nvSpPr>
          <p:spPr bwMode="auto">
            <a:xfrm>
              <a:off x="274639" y="5783186"/>
              <a:ext cx="8684241" cy="64643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5" tIns="134445" rIns="134445" bIns="13444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211">
                <a:lnSpc>
                  <a:spcPct val="90000"/>
                </a:lnSpc>
                <a:defRPr/>
              </a:pPr>
              <a:r>
                <a:rPr lang="en-US" sz="1471" b="1" dirty="0">
                  <a:solidFill>
                    <a:schemeClr val="tx1"/>
                  </a:solidFill>
                  <a:latin typeface="Segoe UI"/>
                  <a:cs typeface="Segoe UI Semibold" panose="020B0702040204020203" pitchFamily="34" charset="0"/>
                </a:rPr>
                <a:t>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27EEDC-ACAA-4242-98F3-BE641424922F}"/>
                </a:ext>
              </a:extLst>
            </p:cNvPr>
            <p:cNvSpPr txBox="1"/>
            <p:nvPr/>
          </p:nvSpPr>
          <p:spPr>
            <a:xfrm>
              <a:off x="3017871" y="5834062"/>
              <a:ext cx="5941009" cy="544680"/>
            </a:xfrm>
            <a:prstGeom prst="rect">
              <a:avLst/>
            </a:prstGeom>
            <a:grpFill/>
          </p:spPr>
          <p:txBody>
            <a:bodyPr wrap="square" lIns="134406" tIns="107525" rIns="134406" bIns="107525" rtlCol="0">
              <a:noAutofit/>
            </a:bodyPr>
            <a:lstStyle/>
            <a:p>
              <a:pPr defTabSz="671971">
                <a:lnSpc>
                  <a:spcPct val="90000"/>
                </a:lnSpc>
              </a:pPr>
              <a:r>
                <a:rPr lang="fr-FR" sz="1029" dirty="0" err="1">
                  <a:latin typeface="Segoe UI"/>
                </a:rPr>
                <a:t>DataSet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>
                  <a:latin typeface="Segoe UI"/>
                </a:rPr>
                <a:t>•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 err="1">
                  <a:latin typeface="Segoe UI"/>
                </a:rPr>
                <a:t>DataTable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>
                  <a:latin typeface="Segoe UI"/>
                </a:rPr>
                <a:t>•</a:t>
              </a:r>
              <a:r>
                <a:rPr lang="fr-FR" sz="1029" spc="221" dirty="0">
                  <a:latin typeface="Segoe UI"/>
                </a:rPr>
                <a:t> </a:t>
              </a:r>
              <a:r>
                <a:rPr lang="fr-FR" sz="1029" dirty="0" err="1">
                  <a:latin typeface="Segoe UI"/>
                </a:rPr>
                <a:t>SQLClient</a:t>
              </a:r>
              <a:endParaRPr lang="en-US" sz="1029" dirty="0"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idx="4294967295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XAML Standard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1700" y="677425"/>
            <a:ext cx="8520600" cy="4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Actualización de </a:t>
            </a:r>
            <a:r>
              <a:rPr lang="en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Xamarin.Forms, </a:t>
            </a:r>
            <a:r>
              <a:rPr lang="en" sz="2000" dirty="0">
                <a:solidFill>
                  <a:schemeClr val="lt1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se alinea con UWP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</a:t>
            </a:r>
            <a:r>
              <a:rPr lang="es-ES" sz="2200" dirty="0" err="1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uevos</a:t>
            </a:r>
            <a:r>
              <a:rPr lang="es-ES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tipos</a:t>
            </a:r>
            <a:endParaRPr lang="en" sz="22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Border,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ComboBox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ProgressRing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StackPanel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TextBlock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ToggleSwitch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UserControl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</a:t>
            </a:r>
            <a:r>
              <a:rPr lang="es-ES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uevas</a:t>
            </a:r>
            <a:r>
              <a:rPr lang="es-ES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propiedades</a:t>
            </a:r>
            <a:endParaRPr lang="en" sz="22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Foreground, Background,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BorderBrush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BorderThickness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Value,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FontStyle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FontWeights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Orientation, Stretch,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TextWrapping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Preview dispo</a:t>
            </a:r>
            <a:r>
              <a:rPr lang="es-ES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nible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: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aka.ms/xf-xamlstandard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XAML Standard Preview</a:t>
            </a:r>
          </a:p>
        </p:txBody>
      </p:sp>
    </p:spTree>
    <p:extLst>
      <p:ext uri="{BB962C8B-B14F-4D97-AF65-F5344CB8AC3E}">
        <p14:creationId xmlns:p14="http://schemas.microsoft.com/office/powerpoint/2010/main" val="30432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97857" y="892121"/>
            <a:ext cx="4845953" cy="2081565"/>
          </a:xfrm>
        </p:spPr>
        <p:txBody>
          <a:bodyPr/>
          <a:lstStyle/>
          <a:p>
            <a:r>
              <a:rPr lang="es-ES" sz="2100" dirty="0"/>
              <a:t>Visual Studio Technologies &amp; Windows Platform Development MVP</a:t>
            </a:r>
          </a:p>
          <a:p>
            <a:r>
              <a:rPr lang="es-ES" sz="2100" dirty="0"/>
              <a:t>Xamarin MVP</a:t>
            </a:r>
          </a:p>
          <a:p>
            <a:r>
              <a:rPr lang="es-ES" sz="2100" dirty="0"/>
              <a:t>Software Developer at Plain Concepts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4097857" y="3282760"/>
            <a:ext cx="4631261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Blog: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http://geeks.ms/blogs/jsuarez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25818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F2AF76-8A36-4CBB-9DB4-5719C6DD9C5E}"/>
              </a:ext>
            </a:extLst>
          </p:cNvPr>
          <p:cNvSpPr txBox="1">
            <a:spLocks/>
          </p:cNvSpPr>
          <p:nvPr/>
        </p:nvSpPr>
        <p:spPr>
          <a:xfrm>
            <a:off x="1758332" y="2092703"/>
            <a:ext cx="5627336" cy="869475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Otras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novedades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5536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novedades!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7" y="1227114"/>
            <a:ext cx="8733885" cy="3697752"/>
          </a:xfrm>
        </p:spPr>
        <p:txBody>
          <a:bodyPr/>
          <a:lstStyle/>
          <a:p>
            <a:pPr marL="0" indent="0"/>
            <a:r>
              <a:rPr lang="es-ES" sz="2400" dirty="0"/>
              <a:t>Entre el conjunto de novedades presentadas no vistas previamente, cabe destacar: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Xamarin.Forms </a:t>
            </a:r>
            <a:r>
              <a:rPr lang="es-ES" sz="2000" b="1" dirty="0" err="1"/>
              <a:t>Layout</a:t>
            </a:r>
            <a:r>
              <a:rPr lang="es-ES" sz="2000" b="1" dirty="0"/>
              <a:t> </a:t>
            </a:r>
            <a:r>
              <a:rPr lang="es-ES" sz="2000" b="1" dirty="0" err="1"/>
              <a:t>Compression</a:t>
            </a:r>
            <a:r>
              <a:rPr lang="es-ES" sz="2000" dirty="0"/>
              <a:t>: optimiza la velocidad de la representación de la interfaz de usuario y el consumo de memoria al permitir a los desarrolladores identificar qué diseños se pueden aplanar y eliminar del árbol visual sin cambiar el diseño.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Open </a:t>
            </a:r>
            <a:r>
              <a:rPr lang="es-ES" sz="2000" dirty="0" err="1"/>
              <a:t>Sourcing</a:t>
            </a:r>
            <a:r>
              <a:rPr lang="es-ES" sz="2000" dirty="0"/>
              <a:t> </a:t>
            </a:r>
            <a:r>
              <a:rPr lang="es-ES" sz="2000" b="1" dirty="0"/>
              <a:t>Xamarin </a:t>
            </a:r>
            <a:r>
              <a:rPr lang="es-ES" sz="2000" b="1" dirty="0" err="1"/>
              <a:t>Workbooks</a:t>
            </a:r>
            <a:r>
              <a:rPr lang="es-ES" sz="2000" dirty="0"/>
              <a:t>:</a:t>
            </a:r>
            <a:r>
              <a:rPr lang="es-ES" sz="2000" b="1" dirty="0"/>
              <a:t> </a:t>
            </a:r>
            <a:r>
              <a:rPr lang="es-ES" sz="2000" dirty="0"/>
              <a:t>Entorno interactivo, ideal para practicar y aprender. Ahora es Open </a:t>
            </a:r>
            <a:r>
              <a:rPr lang="es-ES" sz="2000" dirty="0" err="1"/>
              <a:t>Source</a:t>
            </a:r>
            <a:r>
              <a:rPr lang="es-ES" sz="20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0" inden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822932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Más y </a:t>
            </a:r>
            <a:r>
              <a:rPr lang="en-US" dirty="0" err="1"/>
              <a:t>más</a:t>
            </a:r>
            <a:r>
              <a:rPr lang="en-US" dirty="0"/>
              <a:t> demos!</a:t>
            </a:r>
          </a:p>
        </p:txBody>
      </p:sp>
    </p:spTree>
    <p:extLst>
      <p:ext uri="{BB962C8B-B14F-4D97-AF65-F5344CB8AC3E}">
        <p14:creationId xmlns:p14="http://schemas.microsoft.com/office/powerpoint/2010/main" val="24266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0" y="304391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4" y="1076539"/>
            <a:ext cx="8594677" cy="631239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1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F2AF76-8A36-4CBB-9DB4-5719C6DD9C5E}"/>
              </a:ext>
            </a:extLst>
          </p:cNvPr>
          <p:cNvSpPr txBox="1">
            <a:spLocks/>
          </p:cNvSpPr>
          <p:nvPr/>
        </p:nvSpPr>
        <p:spPr>
          <a:xfrm>
            <a:off x="1758332" y="2092703"/>
            <a:ext cx="5627336" cy="869475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desarrollador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App </a:t>
            </a:r>
            <a:b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US" sz="397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platforma</a:t>
            </a:r>
            <a:endParaRPr lang="en-US" sz="397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904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CD889EF-EFC0-49D3-B485-6F4753644D3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" y="364"/>
          <a:ext cx="9167550" cy="5728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4" imgW="18288720" imgH="11430360" progId="Photoshop.Image.18">
                  <p:embed/>
                </p:oleObj>
              </mc:Choice>
              <mc:Fallback>
                <p:oleObj name="Image" r:id="rId4" imgW="18288720" imgH="11430360" progId="Photoshop.Image.18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CD889EF-EFC0-49D3-B485-6F4753644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364"/>
                        <a:ext cx="9167550" cy="5728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569CA98-62AB-4840-B4AE-0DF5BD5DBC10}"/>
              </a:ext>
            </a:extLst>
          </p:cNvPr>
          <p:cNvSpPr/>
          <p:nvPr/>
        </p:nvSpPr>
        <p:spPr>
          <a:xfrm>
            <a:off x="1" y="8811"/>
            <a:ext cx="9167550" cy="5163666"/>
          </a:xfrm>
          <a:prstGeom prst="rect">
            <a:avLst/>
          </a:prstGeom>
          <a:solidFill>
            <a:srgbClr val="000000">
              <a:alpha val="26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29">
              <a:defRPr/>
            </a:pPr>
            <a:endParaRPr lang="en-US" sz="1324">
              <a:solidFill>
                <a:sysClr val="windowText" lastClr="000000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8BC1B0-BD0F-4401-B2A5-84981C1064CF}"/>
              </a:ext>
            </a:extLst>
          </p:cNvPr>
          <p:cNvSpPr/>
          <p:nvPr/>
        </p:nvSpPr>
        <p:spPr bwMode="auto">
          <a:xfrm flipV="1">
            <a:off x="1" y="2067510"/>
            <a:ext cx="9144000" cy="30756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7A82D85-4BC8-4BA5-A373-B1907A60F72A}"/>
              </a:ext>
            </a:extLst>
          </p:cNvPr>
          <p:cNvSpPr txBox="1">
            <a:spLocks/>
          </p:cNvSpPr>
          <p:nvPr/>
        </p:nvSpPr>
        <p:spPr>
          <a:xfrm>
            <a:off x="482062" y="2403370"/>
            <a:ext cx="8067823" cy="572253"/>
          </a:xfrm>
          <a:prstGeom prst="rect">
            <a:avLst/>
          </a:prstGeom>
        </p:spPr>
        <p:txBody>
          <a:bodyPr lIns="109697" tIns="6856" rIns="109697" bIns="6856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582">
              <a:defRPr/>
            </a:pPr>
            <a:r>
              <a:rPr lang="en-US" sz="3971" spc="-75" dirty="0">
                <a:solidFill>
                  <a:srgbClr val="0078D7"/>
                </a:solidFill>
                <a:cs typeface="Segoe UI Semilight" panose="020B0402040204020203" pitchFamily="34" charset="0"/>
              </a:rPr>
              <a:t>Visual Studio Live Share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61032E-F74A-4F01-ACAD-4246F011978D}"/>
              </a:ext>
            </a:extLst>
          </p:cNvPr>
          <p:cNvSpPr/>
          <p:nvPr/>
        </p:nvSpPr>
        <p:spPr>
          <a:xfrm>
            <a:off x="482062" y="3143702"/>
            <a:ext cx="8347956" cy="1138004"/>
          </a:xfrm>
          <a:prstGeom prst="rect">
            <a:avLst/>
          </a:prstGeom>
        </p:spPr>
        <p:txBody>
          <a:bodyPr wrap="square" lIns="109697">
            <a:spAutoFit/>
          </a:bodyPr>
          <a:lstStyle/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Desarrollo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colaborativo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Real-time</a:t>
            </a:r>
          </a:p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Comparte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debugging,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vistas </a:t>
            </a: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independientes</a:t>
            </a:r>
            <a:endParaRPr lang="en-US" sz="1765" dirty="0">
              <a:ln w="3175">
                <a:noFill/>
              </a:ln>
              <a:solidFill>
                <a:srgbClr val="353535">
                  <a:lumMod val="75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defTabSz="699048">
              <a:spcBef>
                <a:spcPct val="0"/>
              </a:spcBef>
              <a:spcAft>
                <a:spcPts val="900"/>
              </a:spcAft>
              <a:defRPr/>
            </a:pPr>
            <a:r>
              <a:rPr lang="en-US" sz="1765" dirty="0" err="1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Funciona</a:t>
            </a:r>
            <a:r>
              <a:rPr lang="en-US" sz="1765" dirty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entre Visual Studio y Visual Studio Code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C92E9F-9EA6-4C0D-B0BB-E3AEE48655B0}"/>
              </a:ext>
            </a:extLst>
          </p:cNvPr>
          <p:cNvSpPr/>
          <p:nvPr/>
        </p:nvSpPr>
        <p:spPr bwMode="auto">
          <a:xfrm>
            <a:off x="538088" y="1858102"/>
            <a:ext cx="840398" cy="392186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3820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52 0.00023 L -2.86188E-6 0.00023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53 0.00023 L -7.07174E-7 0.00023 " pathEditMode="relative" rAng="0" ptsTypes="AA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3" grpId="1"/>
      <p:bldP spid="24" grpId="0"/>
      <p:bldP spid="24" grpId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z="6471" spc="-75" dirty="0">
                <a:solidFill>
                  <a:srgbClr val="FFFFFF"/>
                </a:solidFill>
                <a:cs typeface="Segoe UI Light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27605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208385" y="511858"/>
            <a:ext cx="8738902" cy="69575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494">
              <a:defRPr/>
            </a:pP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Caeracterísticas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esenciales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para el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éxito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971" spc="-76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3971" spc="-76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mobile</a:t>
            </a:r>
            <a:endParaRPr lang="en-US" sz="3971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2557" y="4028076"/>
            <a:ext cx="7710922" cy="647146"/>
            <a:chOff x="896004" y="5008314"/>
            <a:chExt cx="10282687" cy="862983"/>
          </a:xfrm>
        </p:grpSpPr>
        <p:sp>
          <p:nvSpPr>
            <p:cNvPr id="94" name="Title 1"/>
            <p:cNvSpPr txBox="1">
              <a:spLocks/>
            </p:cNvSpPr>
            <p:nvPr/>
          </p:nvSpPr>
          <p:spPr>
            <a:xfrm>
              <a:off x="7891421" y="5008314"/>
              <a:ext cx="3287270" cy="78501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Nube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inteligente</a:t>
              </a:r>
              <a:endParaRPr lang="en-US" sz="1471" dirty="0">
                <a:solidFill>
                  <a:srgbClr val="FFFFFF"/>
                </a:solidFill>
                <a:latin typeface="Segoe UI Semilight" panose="020B0402040204020203" pitchFamily="34" charset="0"/>
                <a:ea typeface="Segoe UI Semibold" charset="0"/>
                <a:cs typeface="Segoe UI Semilight" panose="020B0402040204020203" pitchFamily="34" charset="0"/>
                <a:rtl val="0"/>
              </a:endParaRPr>
            </a:p>
          </p:txBody>
        </p: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4393712" y="5008314"/>
              <a:ext cx="3287267" cy="84526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Build, test,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distribuir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,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aprender</a:t>
              </a:r>
              <a:endParaRPr lang="en-US" sz="1471" dirty="0">
                <a:solidFill>
                  <a:srgbClr val="FFFFFF"/>
                </a:solidFill>
                <a:latin typeface="Segoe UI Semilight" panose="020B0402040204020203" pitchFamily="34" charset="0"/>
                <a:ea typeface="Segoe UI Semibold" charset="0"/>
                <a:cs typeface="Segoe UI Semilight" panose="020B0402040204020203" pitchFamily="34" charset="0"/>
                <a:rtl val="0"/>
              </a:endParaRPr>
            </a:p>
          </p:txBody>
        </p:sp>
        <p:sp>
          <p:nvSpPr>
            <p:cNvPr id="27" name="Title 1"/>
            <p:cNvSpPr txBox="1">
              <a:spLocks/>
            </p:cNvSpPr>
            <p:nvPr/>
          </p:nvSpPr>
          <p:spPr>
            <a:xfrm>
              <a:off x="896004" y="5008314"/>
              <a:ext cx="3287266" cy="86298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342869">
                <a:lnSpc>
                  <a:spcPct val="90000"/>
                </a:lnSpc>
                <a:defRPr/>
              </a:pP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Aplicaciones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  <a:r>
                <a:rPr lang="en-US" sz="1471" dirty="0" err="1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nativas</a:t>
              </a:r>
              <a:r>
                <a:rPr lang="en-US" sz="1471" dirty="0">
                  <a:solidFill>
                    <a:srgbClr val="FFFFFF"/>
                  </a:solidFill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  <a:rtl val="0"/>
                </a:rPr>
                <a:t>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92" y="1676094"/>
            <a:ext cx="1091038" cy="18555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62" y="1745653"/>
            <a:ext cx="1870615" cy="173407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29355" y="1626141"/>
            <a:ext cx="0" cy="2161554"/>
          </a:xfrm>
          <a:prstGeom prst="line">
            <a:avLst/>
          </a:prstGeom>
          <a:ln>
            <a:solidFill>
              <a:srgbClr val="4EB1FF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45015" y="1626141"/>
            <a:ext cx="0" cy="2161554"/>
          </a:xfrm>
          <a:prstGeom prst="line">
            <a:avLst/>
          </a:prstGeom>
          <a:ln>
            <a:solidFill>
              <a:srgbClr val="4EB1FF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9" y="1638793"/>
            <a:ext cx="1497836" cy="18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6 0.00023 L 5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C87E-6187-419E-9E2B-4F5E359951FF}"/>
              </a:ext>
            </a:extLst>
          </p:cNvPr>
          <p:cNvSpPr txBox="1">
            <a:spLocks/>
          </p:cNvSpPr>
          <p:nvPr/>
        </p:nvSpPr>
        <p:spPr>
          <a:xfrm>
            <a:off x="426034" y="2011416"/>
            <a:ext cx="7518893" cy="746822"/>
          </a:xfrm>
          <a:prstGeom prst="rect">
            <a:avLst/>
          </a:prstGeom>
          <a:noFill/>
        </p:spPr>
        <p:txBody>
          <a:bodyPr wrap="square" tIns="67222" bIns="67222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494">
              <a:lnSpc>
                <a:spcPct val="100000"/>
              </a:lnSpc>
              <a:spcAft>
                <a:spcPts val="441"/>
              </a:spcAft>
              <a:defRPr/>
            </a:pP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.NET Embedding </a:t>
            </a:r>
            <a:r>
              <a:rPr lang="en-US" sz="3971" spc="-75" dirty="0" err="1">
                <a:solidFill>
                  <a:srgbClr val="FFFFFF"/>
                </a:solidFill>
                <a:latin typeface="Segoe UI Light"/>
              </a:rPr>
              <a:t>en</a:t>
            </a: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 iOS + Android</a:t>
            </a:r>
            <a:endParaRPr lang="en-US" sz="397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4144F3-2336-4B6E-BBF6-4D762DAF7CCB}"/>
              </a:ext>
            </a:extLst>
          </p:cNvPr>
          <p:cNvSpPr txBox="1">
            <a:spLocks/>
          </p:cNvSpPr>
          <p:nvPr/>
        </p:nvSpPr>
        <p:spPr>
          <a:xfrm>
            <a:off x="426035" y="2851883"/>
            <a:ext cx="8149660" cy="1303664"/>
          </a:xfrm>
          <a:prstGeom prst="rect">
            <a:avLst/>
          </a:prstGeom>
          <a:noFill/>
        </p:spPr>
        <p:txBody>
          <a:bodyPr wrap="square" lIns="134445" tIns="107556" rIns="134445" bIns="107556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Compila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nativamente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código</a:t>
            </a:r>
            <a:r>
              <a:rPr lang="en-US" sz="2059" b="1" dirty="0">
                <a:latin typeface="+mn-lt"/>
              </a:rPr>
              <a:t> .NET </a:t>
            </a:r>
          </a:p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Desde</a:t>
            </a:r>
            <a:r>
              <a:rPr lang="en-US" sz="2059" b="1" dirty="0">
                <a:latin typeface="+mn-lt"/>
              </a:rPr>
              <a:t> Swift, Objective-C + Java</a:t>
            </a:r>
            <a:endParaRPr lang="en-US" sz="2059" dirty="0">
              <a:solidFill>
                <a:srgbClr val="FFFFFF"/>
              </a:solidFill>
              <a:latin typeface="+mn-lt"/>
              <a:cs typeface="Segoe UI" panose="020B0502040204020203" pitchFamily="34" charset="0"/>
            </a:endParaRPr>
          </a:p>
          <a:p>
            <a:pPr defTabSz="699359">
              <a:spcAft>
                <a:spcPts val="881"/>
              </a:spcAft>
              <a:defRPr/>
            </a:pPr>
            <a:r>
              <a:rPr lang="en-US" sz="2059" b="1" dirty="0" err="1">
                <a:latin typeface="+mn-lt"/>
              </a:rPr>
              <a:t>Fácil</a:t>
            </a:r>
            <a:r>
              <a:rPr lang="en-US" sz="2059" b="1" dirty="0">
                <a:latin typeface="+mn-lt"/>
              </a:rPr>
              <a:t> de </a:t>
            </a:r>
            <a:r>
              <a:rPr lang="en-US" sz="2059" b="1" dirty="0" err="1">
                <a:latin typeface="+mn-lt"/>
              </a:rPr>
              <a:t>arrancar</a:t>
            </a:r>
            <a:r>
              <a:rPr lang="en-US" sz="2059" b="1" dirty="0">
                <a:latin typeface="+mn-lt"/>
              </a:rPr>
              <a:t> </a:t>
            </a:r>
            <a:r>
              <a:rPr lang="en-US" sz="2059" b="1" dirty="0" err="1">
                <a:latin typeface="+mn-lt"/>
              </a:rPr>
              <a:t>desde</a:t>
            </a:r>
            <a:r>
              <a:rPr lang="en-US" sz="2059" b="1" dirty="0">
                <a:latin typeface="+mn-lt"/>
              </a:rPr>
              <a:t> Xamarin con apps iOS y Android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CF25C3-040B-4619-91FB-19783D91308A}"/>
              </a:ext>
            </a:extLst>
          </p:cNvPr>
          <p:cNvSpPr/>
          <p:nvPr/>
        </p:nvSpPr>
        <p:spPr bwMode="auto">
          <a:xfrm>
            <a:off x="538088" y="1451219"/>
            <a:ext cx="840398" cy="392186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80399392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5553 0.00022 L 1.38116E-6 0.00022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5552 0.00023 L -3.42864E-6 0.00023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945</Words>
  <Application>Microsoft Office PowerPoint</Application>
  <PresentationFormat>Presentación en pantalla (16:9)</PresentationFormat>
  <Paragraphs>164</Paragraphs>
  <Slides>43</Slides>
  <Notes>28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8" baseType="lpstr">
      <vt:lpstr>Segoe UI Light</vt:lpstr>
      <vt:lpstr>Roboto</vt:lpstr>
      <vt:lpstr>Wingdings</vt:lpstr>
      <vt:lpstr>Calibri</vt:lpstr>
      <vt:lpstr>Roboto Medium</vt:lpstr>
      <vt:lpstr>Segoe UI</vt:lpstr>
      <vt:lpstr>Roboto Light</vt:lpstr>
      <vt:lpstr>Segoe UI Semilight</vt:lpstr>
      <vt:lpstr>Times New Roman</vt:lpstr>
      <vt:lpstr>Mangal</vt:lpstr>
      <vt:lpstr>Segoe UI Semibold</vt:lpstr>
      <vt:lpstr>Segoe UI (Headings)</vt:lpstr>
      <vt:lpstr>Arial</vt:lpstr>
      <vt:lpstr>Simple Light</vt:lpstr>
      <vt:lpstr>Image</vt:lpstr>
      <vt:lpstr>Microsoft Connect(); Novedades Xamarin</vt:lpstr>
      <vt:lpstr>Presentación de PowerPoint</vt:lpstr>
      <vt:lpstr>Presentación de PowerPoint</vt:lpstr>
      <vt:lpstr>Javier Suárez Ruiz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Net Embedding</vt:lpstr>
      <vt:lpstr>Xamarin.Forms Native Forms</vt:lpstr>
      <vt:lpstr>Native Forms</vt:lpstr>
      <vt:lpstr>Tiempos de arranque</vt:lpstr>
      <vt:lpstr>Cargar la App</vt:lpstr>
      <vt:lpstr>Xamarin Live Player</vt:lpstr>
      <vt:lpstr>Xamarin Live Player</vt:lpstr>
      <vt:lpstr>Xamarin Live Player</vt:lpstr>
      <vt:lpstr>Preparando el entorno</vt:lpstr>
      <vt:lpstr>Xamarin Live Player App</vt:lpstr>
      <vt:lpstr>Xamarin Live Player App</vt:lpstr>
      <vt:lpstr>Emparejando un dispositivo</vt:lpstr>
      <vt:lpstr>Probamos Xamarin Live Player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 puede usar YA de forma gratuita</vt:lpstr>
      <vt:lpstr>Probamos App Center</vt:lpstr>
      <vt:lpstr>Presentación de PowerPoint</vt:lpstr>
      <vt:lpstr>Presentación de PowerPoint</vt:lpstr>
      <vt:lpstr>APIs en .NET Standard 2.0</vt:lpstr>
      <vt:lpstr>XAML Standard</vt:lpstr>
      <vt:lpstr>XAML Standard Preview</vt:lpstr>
      <vt:lpstr>Presentación de PowerPoint</vt:lpstr>
      <vt:lpstr>Otras novedades!</vt:lpstr>
      <vt:lpstr>Más y más demos!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41</cp:revision>
  <dcterms:modified xsi:type="dcterms:W3CDTF">2017-11-26T11:45:36Z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